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7" r:id="rId2"/>
    <p:sldId id="274" r:id="rId3"/>
    <p:sldId id="267" r:id="rId4"/>
    <p:sldId id="300" r:id="rId5"/>
    <p:sldId id="302" r:id="rId6"/>
    <p:sldId id="309" r:id="rId7"/>
    <p:sldId id="317" r:id="rId8"/>
    <p:sldId id="320" r:id="rId9"/>
    <p:sldId id="332" r:id="rId10"/>
    <p:sldId id="304" r:id="rId11"/>
    <p:sldId id="310" r:id="rId12"/>
    <p:sldId id="318" r:id="rId13"/>
    <p:sldId id="324" r:id="rId14"/>
    <p:sldId id="331" r:id="rId15"/>
    <p:sldId id="305" r:id="rId16"/>
    <p:sldId id="311" r:id="rId17"/>
    <p:sldId id="316" r:id="rId18"/>
    <p:sldId id="323" r:id="rId19"/>
    <p:sldId id="325" r:id="rId20"/>
    <p:sldId id="330" r:id="rId21"/>
    <p:sldId id="306" r:id="rId22"/>
    <p:sldId id="312" r:id="rId23"/>
    <p:sldId id="315" r:id="rId24"/>
    <p:sldId id="322" r:id="rId25"/>
    <p:sldId id="326" r:id="rId26"/>
    <p:sldId id="329" r:id="rId27"/>
    <p:sldId id="307" r:id="rId28"/>
    <p:sldId id="313" r:id="rId29"/>
    <p:sldId id="287" r:id="rId30"/>
    <p:sldId id="321" r:id="rId31"/>
    <p:sldId id="328" r:id="rId32"/>
    <p:sldId id="327" r:id="rId33"/>
    <p:sldId id="333" r:id="rId34"/>
    <p:sldId id="303" r:id="rId35"/>
    <p:sldId id="314" r:id="rId36"/>
    <p:sldId id="289" r:id="rId37"/>
    <p:sldId id="269" r:id="rId38"/>
    <p:sldId id="319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19" autoAdjust="0"/>
    <p:restoredTop sz="86352"/>
  </p:normalViewPr>
  <p:slideViewPr>
    <p:cSldViewPr snapToGrid="0">
      <p:cViewPr varScale="1">
        <p:scale>
          <a:sx n="112" d="100"/>
          <a:sy n="112" d="100"/>
        </p:scale>
        <p:origin x="1728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10.jpg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jpe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gif>
</file>

<file path=ppt/media/image27.png>
</file>

<file path=ppt/media/image3.jpg>
</file>

<file path=ppt/media/image4.jpg>
</file>

<file path=ppt/media/image5.pn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2FC00-017C-1F4B-8010-B7A2E1F56C0F}" type="datetimeFigureOut">
              <a:rPr lang="nl-NL" smtClean="0"/>
              <a:t>30-10-19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394112-05AF-C844-8059-84376E46C50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6446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99581C-B07F-554D-98A5-9B9AD2DB144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89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0277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83202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85523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2919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445644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7232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2327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394112-05AF-C844-8059-84376E46C50D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4819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3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50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346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083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160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98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27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45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23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72196-1017-4942-8819-A987A55F71F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E2299-A219-41DA-9D4A-D85BCDCA215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956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gif"/><Relationship Id="rId13" Type="http://schemas.openxmlformats.org/officeDocument/2006/relationships/image" Target="../media/image20.gif"/><Relationship Id="rId3" Type="http://schemas.openxmlformats.org/officeDocument/2006/relationships/image" Target="../media/image2.jpeg"/><Relationship Id="rId7" Type="http://schemas.openxmlformats.org/officeDocument/2006/relationships/image" Target="../media/image14.gif"/><Relationship Id="rId12" Type="http://schemas.openxmlformats.org/officeDocument/2006/relationships/image" Target="../media/image19.gif"/><Relationship Id="rId17" Type="http://schemas.openxmlformats.org/officeDocument/2006/relationships/image" Target="../media/image24.gif"/><Relationship Id="rId2" Type="http://schemas.openxmlformats.org/officeDocument/2006/relationships/notesSlide" Target="../notesSlides/notesSlide6.xml"/><Relationship Id="rId16" Type="http://schemas.openxmlformats.org/officeDocument/2006/relationships/image" Target="../media/image23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gif"/><Relationship Id="rId11" Type="http://schemas.openxmlformats.org/officeDocument/2006/relationships/image" Target="../media/image18.gif"/><Relationship Id="rId5" Type="http://schemas.openxmlformats.org/officeDocument/2006/relationships/image" Target="../media/image12.gif"/><Relationship Id="rId15" Type="http://schemas.openxmlformats.org/officeDocument/2006/relationships/image" Target="../media/image22.gif"/><Relationship Id="rId10" Type="http://schemas.openxmlformats.org/officeDocument/2006/relationships/image" Target="../media/image17.gif"/><Relationship Id="rId4" Type="http://schemas.openxmlformats.org/officeDocument/2006/relationships/image" Target="../media/image11.gif"/><Relationship Id="rId9" Type="http://schemas.openxmlformats.org/officeDocument/2006/relationships/image" Target="../media/image16.gif"/><Relationship Id="rId14" Type="http://schemas.openxmlformats.org/officeDocument/2006/relationships/image" Target="../media/image21.gi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gi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p-bitbucket.nl.eu.abnamro.com:7999/projects/COESD/repos/qcon-refactoring/browse" TargetMode="External"/><Relationship Id="rId3" Type="http://schemas.openxmlformats.org/officeDocument/2006/relationships/hyperlink" Target="https://p-bitbucket.nl.eu.abnamro.com:7999/projects/COESD/repos/devcon2019/browse" TargetMode="External"/><Relationship Id="rId7" Type="http://schemas.openxmlformats.org/officeDocument/2006/relationships/hyperlink" Target="https://p-bitbucket.nl.eu.abnamro.com:7999/projects/COESD/repos/test-example-springboot-webflux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-bitbucket.nl.eu.abnamro.com:7999/projects/COESD/repos/test-examples-resteasy/browse" TargetMode="External"/><Relationship Id="rId5" Type="http://schemas.openxmlformats.org/officeDocument/2006/relationships/hyperlink" Target="https://p-bitbucket.nl.eu.abnamro.com:7999/projects/COESD/repos/test-examples-springboot" TargetMode="External"/><Relationship Id="rId4" Type="http://schemas.openxmlformats.org/officeDocument/2006/relationships/hyperlink" Target="https://p-bitbucket.nl.eu.abnamro.com:7999/projects/COESD/repos/test-examples-jee/browse" TargetMode="External"/><Relationship Id="rId9" Type="http://schemas.openxmlformats.org/officeDocument/2006/relationships/image" Target="../media/image2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7D8056-40E6-8F44-B0E3-41A53DF203F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-574060" y="0"/>
            <a:ext cx="12792169" cy="719559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FC47EDA-66B8-424D-8C8E-DFA0625644A3}"/>
              </a:ext>
            </a:extLst>
          </p:cNvPr>
          <p:cNvGrpSpPr/>
          <p:nvPr/>
        </p:nvGrpSpPr>
        <p:grpSpPr>
          <a:xfrm>
            <a:off x="-985033" y="282824"/>
            <a:ext cx="8816823" cy="1203031"/>
            <a:chOff x="443717" y="882812"/>
            <a:chExt cx="8816823" cy="120303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7BD0004-6B87-6049-90EB-DA2B5F9E4431}"/>
                </a:ext>
              </a:extLst>
            </p:cNvPr>
            <p:cNvSpPr txBox="1"/>
            <p:nvPr/>
          </p:nvSpPr>
          <p:spPr>
            <a:xfrm>
              <a:off x="443717" y="882812"/>
              <a:ext cx="8816823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GB" sz="7200">
                  <a:ln w="136525" cmpd="sng">
                    <a:solidFill>
                      <a:srgbClr val="C00000"/>
                    </a:solidFill>
                    <a:round/>
                  </a:ln>
                  <a:solidFill>
                    <a:schemeClr val="bg1"/>
                  </a:solidFill>
                  <a:latin typeface="Bauhaus 93" pitchFamily="82" charset="77"/>
                </a:rPr>
                <a:t>DEVCON 2019</a:t>
              </a:r>
              <a:endParaRPr lang="en-GB" sz="7200">
                <a:ln w="136525" cmpd="sng">
                  <a:solidFill>
                    <a:srgbClr val="C00000"/>
                  </a:solidFill>
                  <a:round/>
                </a:ln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4C51293-A12D-6D4C-A95B-AD12F837B1FE}"/>
                </a:ext>
              </a:extLst>
            </p:cNvPr>
            <p:cNvSpPr txBox="1"/>
            <p:nvPr/>
          </p:nvSpPr>
          <p:spPr>
            <a:xfrm>
              <a:off x="806787" y="885514"/>
              <a:ext cx="8090682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GB" sz="7200" dirty="0">
                  <a:ln w="120650" cmpd="sng">
                    <a:noFill/>
                    <a:round/>
                  </a:ln>
                  <a:solidFill>
                    <a:schemeClr val="bg1"/>
                  </a:solidFill>
                  <a:latin typeface="Bauhaus 93" pitchFamily="82" charset="77"/>
                </a:rPr>
                <a:t>DEVCON 2019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471EF29-3D1C-4E4C-9E12-D4CB03C21167}"/>
              </a:ext>
            </a:extLst>
          </p:cNvPr>
          <p:cNvSpPr/>
          <p:nvPr/>
        </p:nvSpPr>
        <p:spPr>
          <a:xfrm>
            <a:off x="456754" y="1346903"/>
            <a:ext cx="51750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Reaching for the stars</a:t>
            </a:r>
            <a:endParaRPr lang="en-US" sz="28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331A852E-CCFC-4C49-BF46-D4D91A968322}"/>
              </a:ext>
            </a:extLst>
          </p:cNvPr>
          <p:cNvSpPr txBox="1"/>
          <p:nvPr/>
        </p:nvSpPr>
        <p:spPr>
          <a:xfrm>
            <a:off x="-391180" y="2629863"/>
            <a:ext cx="84537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REST API TESTING TECHNIQUES FOR JAVA DEVS</a:t>
            </a:r>
          </a:p>
        </p:txBody>
      </p:sp>
    </p:spTree>
    <p:extLst>
      <p:ext uri="{BB962C8B-B14F-4D97-AF65-F5344CB8AC3E}">
        <p14:creationId xmlns:p14="http://schemas.microsoft.com/office/powerpoint/2010/main" val="1894271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52B46F41-3D65-5047-9EB3-2E05745DA7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6B299741-876D-1547-9970-539BA31FD6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80" y="0"/>
            <a:ext cx="6873989" cy="6873989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973511" y="2262723"/>
            <a:ext cx="100679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 err="1"/>
              <a:t>RestEasy</a:t>
            </a:r>
            <a:endParaRPr lang="nl-NL" sz="4800" b="1" dirty="0"/>
          </a:p>
        </p:txBody>
      </p:sp>
    </p:spTree>
    <p:extLst>
      <p:ext uri="{BB962C8B-B14F-4D97-AF65-F5344CB8AC3E}">
        <p14:creationId xmlns:p14="http://schemas.microsoft.com/office/powerpoint/2010/main" val="102509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28D2B968-0087-9E4D-8BE8-5B19774A2F3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452437" y="365413"/>
            <a:ext cx="1128712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RestEasy</a:t>
            </a:r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nl-NL" sz="32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 err="1"/>
              <a:t>RestEasy</a:t>
            </a:r>
            <a:r>
              <a:rPr lang="nl-NL" sz="4800" dirty="0"/>
              <a:t> is </a:t>
            </a:r>
            <a:r>
              <a:rPr lang="nl-NL" sz="4800" dirty="0" err="1"/>
              <a:t>JBoss's</a:t>
            </a:r>
            <a:r>
              <a:rPr lang="nl-NL" sz="4800" dirty="0"/>
              <a:t> </a:t>
            </a:r>
            <a:r>
              <a:rPr lang="nl-NL" sz="4800" dirty="0" err="1"/>
              <a:t>implementation</a:t>
            </a:r>
            <a:r>
              <a:rPr lang="nl-NL" sz="4800" dirty="0"/>
              <a:t> of </a:t>
            </a:r>
            <a:r>
              <a:rPr lang="nl-NL" sz="4800" dirty="0" err="1"/>
              <a:t>the</a:t>
            </a:r>
            <a:r>
              <a:rPr lang="nl-NL" sz="4800" dirty="0"/>
              <a:t> JAX-RS </a:t>
            </a:r>
            <a:r>
              <a:rPr lang="nl-NL" sz="4800" dirty="0" err="1"/>
              <a:t>specification</a:t>
            </a:r>
            <a:endParaRPr lang="nl-NL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Support </a:t>
            </a:r>
            <a:r>
              <a:rPr lang="nl-NL" sz="4800" dirty="0" err="1"/>
              <a:t>for</a:t>
            </a:r>
            <a:r>
              <a:rPr lang="nl-NL" sz="4800" dirty="0"/>
              <a:t> unit tests (</a:t>
            </a:r>
            <a:r>
              <a:rPr lang="nl-NL" sz="4800" dirty="0" err="1"/>
              <a:t>to</a:t>
            </a:r>
            <a:r>
              <a:rPr lang="nl-NL" sz="4800" dirty="0"/>
              <a:t> </a:t>
            </a:r>
            <a:r>
              <a:rPr lang="nl-NL" sz="4800" dirty="0" err="1"/>
              <a:t>write</a:t>
            </a:r>
            <a:r>
              <a:rPr lang="nl-NL" sz="4800" dirty="0"/>
              <a:t> </a:t>
            </a:r>
            <a:r>
              <a:rPr lang="nl-NL" sz="4800" dirty="0" err="1"/>
              <a:t>integration</a:t>
            </a:r>
            <a:r>
              <a:rPr lang="nl-NL" sz="4800" dirty="0"/>
              <a:t> tests)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In-memory / </a:t>
            </a:r>
            <a:r>
              <a:rPr lang="nl-NL" sz="4800" dirty="0" err="1"/>
              <a:t>embedded</a:t>
            </a:r>
            <a:r>
              <a:rPr lang="nl-NL" sz="4800" dirty="0"/>
              <a:t> http server support</a:t>
            </a:r>
          </a:p>
        </p:txBody>
      </p:sp>
    </p:spTree>
    <p:extLst>
      <p:ext uri="{BB962C8B-B14F-4D97-AF65-F5344CB8AC3E}">
        <p14:creationId xmlns:p14="http://schemas.microsoft.com/office/powerpoint/2010/main" val="4078038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6DD3F353-64DB-F341-9353-374F71379AAC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846710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33C7BA0C-31C0-9241-9DDA-434DA5FE55B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0"/>
            <a:ext cx="10406063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RestEasy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very</a:t>
            </a:r>
            <a:r>
              <a:rPr lang="nl-NL" sz="3200" dirty="0"/>
              <a:t> </a:t>
            </a:r>
            <a:r>
              <a:rPr lang="nl-NL" sz="3200" dirty="0" err="1"/>
              <a:t>fast</a:t>
            </a:r>
            <a:r>
              <a:rPr lang="nl-NL" sz="3200" dirty="0"/>
              <a:t> </a:t>
            </a:r>
            <a:r>
              <a:rPr lang="nl-NL" sz="3200" dirty="0" err="1"/>
              <a:t>execution</a:t>
            </a:r>
            <a:r>
              <a:rPr lang="nl-NL" sz="3200" dirty="0"/>
              <a:t> </a:t>
            </a:r>
            <a:r>
              <a:rPr lang="nl-NL" sz="3200" dirty="0" err="1"/>
              <a:t>times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simple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program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CDI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reactive</a:t>
            </a:r>
            <a:r>
              <a:rPr lang="nl-NL" sz="3200" dirty="0"/>
              <a:t>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EJB, </a:t>
            </a:r>
            <a:r>
              <a:rPr lang="nl-NL" sz="3200" dirty="0" err="1"/>
              <a:t>Seam</a:t>
            </a:r>
            <a:r>
              <a:rPr lang="nl-NL" sz="3200" dirty="0"/>
              <a:t>, </a:t>
            </a:r>
            <a:r>
              <a:rPr lang="nl-NL" sz="3200" dirty="0" err="1"/>
              <a:t>Guice</a:t>
            </a:r>
            <a:r>
              <a:rPr lang="nl-NL" sz="3200" dirty="0"/>
              <a:t>, Spring, Spring MVC </a:t>
            </a:r>
            <a:r>
              <a:rPr lang="nl-NL" sz="3200" dirty="0" err="1"/>
              <a:t>and</a:t>
            </a:r>
            <a:r>
              <a:rPr lang="nl-NL" sz="3200" dirty="0"/>
              <a:t> Spring Boot </a:t>
            </a:r>
            <a:r>
              <a:rPr lang="nl-NL" sz="3200" dirty="0" err="1"/>
              <a:t>integration</a:t>
            </a:r>
            <a:endParaRPr lang="nl-NL" sz="3200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not</a:t>
            </a:r>
            <a:r>
              <a:rPr lang="nl-NL" sz="3200" dirty="0"/>
              <a:t> a </a:t>
            </a:r>
            <a:r>
              <a:rPr lang="nl-NL" sz="3200" dirty="0" err="1"/>
              <a:t>production</a:t>
            </a:r>
            <a:r>
              <a:rPr lang="nl-NL" sz="3200" dirty="0"/>
              <a:t> like </a:t>
            </a:r>
            <a:r>
              <a:rPr lang="nl-NL" sz="3200" dirty="0" err="1"/>
              <a:t>application</a:t>
            </a:r>
            <a:r>
              <a:rPr lang="nl-NL" sz="3200" dirty="0"/>
              <a:t> container (</a:t>
            </a:r>
            <a:r>
              <a:rPr lang="nl-NL" sz="3200" dirty="0" err="1"/>
              <a:t>it</a:t>
            </a:r>
            <a:r>
              <a:rPr lang="nl-NL" sz="3200" dirty="0"/>
              <a:t> </a:t>
            </a:r>
            <a:r>
              <a:rPr lang="nl-NL" sz="3200" dirty="0" err="1"/>
              <a:t>depends</a:t>
            </a:r>
            <a:r>
              <a:rPr lang="nl-NL" sz="3200" dirty="0"/>
              <a:t>!)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bean</a:t>
            </a:r>
            <a:r>
              <a:rPr lang="nl-NL" sz="3200" dirty="0"/>
              <a:t> </a:t>
            </a:r>
            <a:r>
              <a:rPr lang="nl-NL" sz="3200" dirty="0" err="1"/>
              <a:t>validation</a:t>
            </a:r>
            <a:r>
              <a:rPr lang="nl-NL" sz="3200" dirty="0"/>
              <a:t> </a:t>
            </a:r>
            <a:r>
              <a:rPr lang="nl-NL" sz="3200" dirty="0" err="1"/>
              <a:t>throws</a:t>
            </a:r>
            <a:r>
              <a:rPr lang="nl-NL" sz="3200" dirty="0"/>
              <a:t> </a:t>
            </a:r>
            <a:r>
              <a:rPr lang="nl-NL" sz="3200" dirty="0" err="1"/>
              <a:t>custom</a:t>
            </a:r>
            <a:r>
              <a:rPr lang="nl-NL" sz="3200" dirty="0"/>
              <a:t> </a:t>
            </a:r>
            <a:r>
              <a:rPr lang="nl-NL" sz="3200" dirty="0" err="1"/>
              <a:t>exception</a:t>
            </a:r>
            <a:endParaRPr lang="nl-NL" sz="3200" dirty="0"/>
          </a:p>
        </p:txBody>
      </p:sp>
    </p:spTree>
    <p:extLst>
      <p:ext uri="{BB962C8B-B14F-4D97-AF65-F5344CB8AC3E}">
        <p14:creationId xmlns:p14="http://schemas.microsoft.com/office/powerpoint/2010/main" val="2411325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1AB93516-ADC0-C24F-85E5-E18D79D22C3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90C81214-0419-8444-B7D5-1CD19C89B0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974"/>
            <a:ext cx="12192000" cy="6887336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804661" y="0"/>
            <a:ext cx="876473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 err="1">
                <a:solidFill>
                  <a:schemeClr val="bg1"/>
                </a:solidFill>
              </a:rPr>
              <a:t>RestAssured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and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MockMVC</a:t>
            </a:r>
            <a:endParaRPr lang="nl-NL" sz="4800" b="1" dirty="0">
              <a:solidFill>
                <a:schemeClr val="bg1"/>
              </a:solidFill>
            </a:endParaRPr>
          </a:p>
          <a:p>
            <a:pPr algn="ctr"/>
            <a:r>
              <a:rPr lang="nl-NL" sz="4800" b="1" dirty="0">
                <a:solidFill>
                  <a:schemeClr val="bg1"/>
                </a:solidFill>
              </a:rPr>
              <a:t>(</a:t>
            </a:r>
            <a:r>
              <a:rPr lang="nl-NL" sz="4800" b="1" dirty="0" err="1">
                <a:solidFill>
                  <a:schemeClr val="bg1"/>
                </a:solidFill>
              </a:rPr>
              <a:t>with</a:t>
            </a:r>
            <a:r>
              <a:rPr lang="nl-NL" sz="4800" b="1" dirty="0">
                <a:solidFill>
                  <a:schemeClr val="bg1"/>
                </a:solidFill>
              </a:rPr>
              <a:t> </a:t>
            </a:r>
            <a:r>
              <a:rPr lang="nl-NL" sz="4800" b="1" dirty="0" err="1">
                <a:solidFill>
                  <a:schemeClr val="bg1"/>
                </a:solidFill>
              </a:rPr>
              <a:t>SpringBoot</a:t>
            </a:r>
            <a:r>
              <a:rPr lang="nl-NL" sz="4800" b="1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168135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D5A972A-34EF-F645-925B-7AFBD132C9D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676275" y="797510"/>
            <a:ext cx="110394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RestAssured</a:t>
            </a:r>
            <a:r>
              <a:rPr lang="nl-NL" sz="4800" b="1" dirty="0"/>
              <a:t> (</a:t>
            </a:r>
            <a:r>
              <a:rPr lang="nl-NL" sz="4800" b="1" dirty="0" err="1"/>
              <a:t>with</a:t>
            </a:r>
            <a:r>
              <a:rPr lang="nl-NL" sz="4800" b="1" dirty="0"/>
              <a:t> </a:t>
            </a:r>
            <a:r>
              <a:rPr lang="nl-NL" sz="4800" b="1" dirty="0" err="1"/>
              <a:t>SpringBoot</a:t>
            </a:r>
            <a:r>
              <a:rPr lang="nl-NL" sz="4800" b="1" dirty="0"/>
              <a:t>)</a:t>
            </a:r>
          </a:p>
          <a:p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HTTP </a:t>
            </a:r>
            <a:r>
              <a:rPr lang="nl-NL" sz="4800" dirty="0" err="1"/>
              <a:t>abstraction</a:t>
            </a:r>
            <a:r>
              <a:rPr lang="nl-NL" sz="4800" dirty="0"/>
              <a:t> </a:t>
            </a:r>
            <a:r>
              <a:rPr lang="nl-NL" sz="4800" dirty="0" err="1"/>
              <a:t>layer</a:t>
            </a:r>
            <a:endParaRPr lang="nl-NL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Full focus on </a:t>
            </a:r>
            <a:r>
              <a:rPr lang="nl-NL" sz="4800" dirty="0" err="1"/>
              <a:t>validation</a:t>
            </a:r>
            <a:r>
              <a:rPr lang="nl-NL" sz="4800" dirty="0"/>
              <a:t> / </a:t>
            </a:r>
            <a:r>
              <a:rPr lang="nl-NL" sz="4800" dirty="0" err="1"/>
              <a:t>testing</a:t>
            </a:r>
            <a:endParaRPr lang="nl-NL" sz="4800" dirty="0"/>
          </a:p>
        </p:txBody>
      </p:sp>
    </p:spTree>
    <p:extLst>
      <p:ext uri="{BB962C8B-B14F-4D97-AF65-F5344CB8AC3E}">
        <p14:creationId xmlns:p14="http://schemas.microsoft.com/office/powerpoint/2010/main" val="3728995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53C7CE1A-7DF0-114A-881F-510A6267846B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3221565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25795958-A478-1243-A6BF-430B570AAA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581025" y="514350"/>
            <a:ext cx="11182349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RestAssured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well </a:t>
            </a:r>
            <a:r>
              <a:rPr lang="nl-NL" sz="3200" dirty="0" err="1"/>
              <a:t>established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r>
              <a:rPr lang="nl-NL" sz="3200" dirty="0"/>
              <a:t> </a:t>
            </a:r>
            <a:r>
              <a:rPr lang="nl-NL" sz="3200" dirty="0" err="1"/>
              <a:t>framework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a large community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in-built </a:t>
            </a:r>
            <a:r>
              <a:rPr lang="nl-NL" sz="3200" dirty="0" err="1"/>
              <a:t>library</a:t>
            </a:r>
            <a:r>
              <a:rPr lang="nl-NL" sz="3200" dirty="0"/>
              <a:t> of </a:t>
            </a:r>
            <a:r>
              <a:rPr lang="nl-NL" sz="3200" dirty="0" err="1"/>
              <a:t>assertions</a:t>
            </a:r>
            <a:r>
              <a:rPr lang="nl-NL" sz="3200" dirty="0"/>
              <a:t>, </a:t>
            </a:r>
            <a:r>
              <a:rPr lang="nl-NL" sz="3200" dirty="0" err="1"/>
              <a:t>matchers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</a:t>
            </a:r>
            <a:r>
              <a:rPr lang="nl-NL" sz="3200" dirty="0" err="1"/>
              <a:t>extractors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specifically</a:t>
            </a:r>
            <a:r>
              <a:rPr lang="nl-NL" sz="3200" dirty="0"/>
              <a:t> </a:t>
            </a:r>
            <a:r>
              <a:rPr lang="nl-NL" sz="3200" dirty="0" err="1"/>
              <a:t>designed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built </a:t>
            </a:r>
            <a:r>
              <a:rPr lang="nl-NL" sz="3200" dirty="0" err="1"/>
              <a:t>for</a:t>
            </a:r>
            <a:r>
              <a:rPr lang="nl-NL" sz="3200" dirty="0"/>
              <a:t> API </a:t>
            </a:r>
            <a:r>
              <a:rPr lang="nl-NL" sz="3200" dirty="0" err="1"/>
              <a:t>automation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endParaRPr lang="nl-NL" sz="3200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</a:t>
            </a:r>
            <a:r>
              <a:rPr lang="nl-NL" sz="3200" dirty="0"/>
              <a:t> </a:t>
            </a:r>
            <a:r>
              <a:rPr lang="nl-NL" sz="3200" dirty="0" err="1"/>
              <a:t>need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add</a:t>
            </a:r>
            <a:r>
              <a:rPr lang="nl-NL" sz="3200" dirty="0"/>
              <a:t> - </a:t>
            </a:r>
            <a:r>
              <a:rPr lang="nl-NL" sz="3200" dirty="0" err="1"/>
              <a:t>too</a:t>
            </a:r>
            <a:r>
              <a:rPr lang="nl-NL" sz="3200" dirty="0"/>
              <a:t> </a:t>
            </a:r>
            <a:r>
              <a:rPr lang="nl-NL" sz="3200" dirty="0" err="1"/>
              <a:t>many</a:t>
            </a:r>
            <a:r>
              <a:rPr lang="nl-NL" sz="3200" dirty="0"/>
              <a:t>? - </a:t>
            </a:r>
            <a:r>
              <a:rPr lang="nl-NL" sz="3200" dirty="0" err="1"/>
              <a:t>dependencies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your</a:t>
            </a:r>
            <a:r>
              <a:rPr lang="nl-NL" sz="3200" dirty="0"/>
              <a:t> </a:t>
            </a:r>
            <a:r>
              <a:rPr lang="nl-NL" sz="3200" dirty="0" err="1"/>
              <a:t>pom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incompatibilities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</a:t>
            </a:r>
            <a:r>
              <a:rPr lang="nl-NL" sz="3200" dirty="0" err="1"/>
              <a:t>the</a:t>
            </a:r>
            <a:r>
              <a:rPr lang="nl-NL" sz="3200" dirty="0"/>
              <a:t> Spring BOM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requires</a:t>
            </a:r>
            <a:r>
              <a:rPr lang="nl-NL" sz="3200" dirty="0"/>
              <a:t> </a:t>
            </a:r>
            <a:r>
              <a:rPr lang="nl-NL" sz="3200" dirty="0" err="1"/>
              <a:t>your</a:t>
            </a:r>
            <a:r>
              <a:rPr lang="nl-NL" sz="3200" dirty="0"/>
              <a:t> </a:t>
            </a:r>
            <a:r>
              <a:rPr lang="nl-NL" sz="3200" dirty="0" err="1"/>
              <a:t>application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run (</a:t>
            </a:r>
            <a:r>
              <a:rPr lang="nl-NL" sz="3200" dirty="0" err="1"/>
              <a:t>somewhere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sz="3200" dirty="0"/>
          </a:p>
        </p:txBody>
      </p:sp>
    </p:spTree>
    <p:extLst>
      <p:ext uri="{BB962C8B-B14F-4D97-AF65-F5344CB8AC3E}">
        <p14:creationId xmlns:p14="http://schemas.microsoft.com/office/powerpoint/2010/main" val="19231852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F57D5D8D-2BBF-F545-A16F-F17F0FBDA2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738187" y="571500"/>
            <a:ext cx="1071562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 err="1"/>
              <a:t>MockMVC</a:t>
            </a:r>
            <a:endParaRPr lang="nl-NL" sz="48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well </a:t>
            </a:r>
            <a:r>
              <a:rPr lang="nl-NL" sz="3200" dirty="0" err="1"/>
              <a:t>established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r>
              <a:rPr lang="nl-NL" sz="3200" dirty="0"/>
              <a:t> </a:t>
            </a:r>
            <a:r>
              <a:rPr lang="nl-NL" sz="3200" dirty="0" err="1"/>
              <a:t>framework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a large community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in-built </a:t>
            </a:r>
            <a:r>
              <a:rPr lang="nl-NL" sz="3200" dirty="0" err="1"/>
              <a:t>library</a:t>
            </a:r>
            <a:r>
              <a:rPr lang="nl-NL" sz="3200" dirty="0"/>
              <a:t> of </a:t>
            </a:r>
            <a:r>
              <a:rPr lang="nl-NL" sz="3200" dirty="0" err="1"/>
              <a:t>assertions</a:t>
            </a:r>
            <a:r>
              <a:rPr lang="nl-NL" sz="3200" dirty="0"/>
              <a:t>, </a:t>
            </a:r>
            <a:r>
              <a:rPr lang="nl-NL" sz="3200" dirty="0" err="1"/>
              <a:t>matchers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</a:t>
            </a:r>
            <a:r>
              <a:rPr lang="nl-NL" sz="3200" dirty="0" err="1"/>
              <a:t>extractors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specifically</a:t>
            </a:r>
            <a:r>
              <a:rPr lang="nl-NL" sz="3200" dirty="0"/>
              <a:t> </a:t>
            </a:r>
            <a:r>
              <a:rPr lang="nl-NL" sz="3200" dirty="0" err="1"/>
              <a:t>designed</a:t>
            </a:r>
            <a:r>
              <a:rPr lang="nl-NL" sz="3200" dirty="0"/>
              <a:t> </a:t>
            </a:r>
            <a:r>
              <a:rPr lang="nl-NL" sz="3200" dirty="0" err="1"/>
              <a:t>and</a:t>
            </a:r>
            <a:r>
              <a:rPr lang="nl-NL" sz="3200" dirty="0"/>
              <a:t> built </a:t>
            </a:r>
            <a:r>
              <a:rPr lang="nl-NL" sz="3200" dirty="0" err="1"/>
              <a:t>for</a:t>
            </a:r>
            <a:r>
              <a:rPr lang="nl-NL" sz="3200" dirty="0"/>
              <a:t> API </a:t>
            </a:r>
            <a:r>
              <a:rPr lang="nl-NL" sz="3200" dirty="0" err="1"/>
              <a:t>automation</a:t>
            </a:r>
            <a:r>
              <a:rPr lang="nl-NL" sz="3200" dirty="0"/>
              <a:t> </a:t>
            </a:r>
            <a:r>
              <a:rPr lang="nl-NL" sz="3200" dirty="0" err="1"/>
              <a:t>testing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really</a:t>
            </a:r>
            <a:r>
              <a:rPr lang="nl-NL" sz="3200" dirty="0"/>
              <a:t> easy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mock</a:t>
            </a:r>
            <a:r>
              <a:rPr lang="nl-NL" sz="3200" dirty="0"/>
              <a:t> </a:t>
            </a:r>
            <a:r>
              <a:rPr lang="nl-NL" sz="3200" dirty="0" err="1"/>
              <a:t>dependencies</a:t>
            </a:r>
            <a:endParaRPr lang="nl-NL" sz="3200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lockin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Spring</a:t>
            </a:r>
          </a:p>
        </p:txBody>
      </p:sp>
    </p:spTree>
    <p:extLst>
      <p:ext uri="{BB962C8B-B14F-4D97-AF65-F5344CB8AC3E}">
        <p14:creationId xmlns:p14="http://schemas.microsoft.com/office/powerpoint/2010/main" val="369313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5EF72907-CAB5-CB49-8D43-361E5D581A6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AD8E9DFC-6B48-F549-9CB7-7ED8551A71AE}"/>
              </a:ext>
            </a:extLst>
          </p:cNvPr>
          <p:cNvSpPr txBox="1"/>
          <p:nvPr/>
        </p:nvSpPr>
        <p:spPr>
          <a:xfrm>
            <a:off x="927221" y="1166842"/>
            <a:ext cx="103375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dirty="0"/>
              <a:t>Roger Janssen</a:t>
            </a:r>
          </a:p>
          <a:p>
            <a:pPr algn="ctr"/>
            <a:r>
              <a:rPr lang="nl-NL" sz="4800" dirty="0" err="1"/>
              <a:t>Luminis</a:t>
            </a:r>
            <a:endParaRPr lang="nl-NL" sz="4800" dirty="0"/>
          </a:p>
          <a:p>
            <a:pPr algn="ctr"/>
            <a:endParaRPr lang="nl-NL" sz="4800" dirty="0"/>
          </a:p>
          <a:p>
            <a:pPr algn="ctr"/>
            <a:r>
              <a:rPr lang="nl-NL" sz="4800" dirty="0"/>
              <a:t>ABN AMRO CI [COE SD] JAVA SWAT</a:t>
            </a:r>
          </a:p>
          <a:p>
            <a:pPr algn="ctr"/>
            <a:r>
              <a:rPr lang="nl-NL" sz="4800" dirty="0"/>
              <a:t>A4D</a:t>
            </a:r>
          </a:p>
          <a:p>
            <a:pPr algn="ctr"/>
            <a:r>
              <a:rPr lang="nl-NL" sz="4800" dirty="0" err="1"/>
              <a:t>roger.janssen@nl.abnamro.com</a:t>
            </a:r>
            <a:endParaRPr lang="nl-NL" sz="4800" dirty="0"/>
          </a:p>
        </p:txBody>
      </p:sp>
    </p:spTree>
    <p:extLst>
      <p:ext uri="{BB962C8B-B14F-4D97-AF65-F5344CB8AC3E}">
        <p14:creationId xmlns:p14="http://schemas.microsoft.com/office/powerpoint/2010/main" val="123217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931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0900F377-DC06-9144-A0CF-6E531B3AB94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3" name="Afbeelding 2">
            <a:extLst>
              <a:ext uri="{FF2B5EF4-FFF2-40B4-BE49-F238E27FC236}">
                <a16:creationId xmlns:a16="http://schemas.microsoft.com/office/drawing/2014/main" id="{C4AADE4B-4947-4F45-8FC8-78DE541511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648" y="0"/>
            <a:ext cx="9194427" cy="6858000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2173432" y="871567"/>
            <a:ext cx="78451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>
                <a:solidFill>
                  <a:schemeClr val="bg1"/>
                </a:solidFill>
              </a:rPr>
              <a:t>Karate</a:t>
            </a:r>
          </a:p>
        </p:txBody>
      </p:sp>
    </p:spTree>
    <p:extLst>
      <p:ext uri="{BB962C8B-B14F-4D97-AF65-F5344CB8AC3E}">
        <p14:creationId xmlns:p14="http://schemas.microsoft.com/office/powerpoint/2010/main" val="33326171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2FA9E2D8-2B71-FE47-95A3-D47E42B07F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857249" y="1014442"/>
            <a:ext cx="104108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Karate</a:t>
            </a:r>
          </a:p>
          <a:p>
            <a:endParaRPr lang="nl-NL" sz="4800" b="1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 err="1"/>
              <a:t>Implements</a:t>
            </a:r>
            <a:r>
              <a:rPr lang="nl-NL" sz="4800" dirty="0"/>
              <a:t> HTTP </a:t>
            </a:r>
            <a:r>
              <a:rPr lang="nl-NL" sz="4800" dirty="0" err="1"/>
              <a:t>abstraction</a:t>
            </a:r>
            <a:r>
              <a:rPr lang="nl-NL" sz="4800" dirty="0"/>
              <a:t> </a:t>
            </a:r>
            <a:r>
              <a:rPr lang="nl-NL" sz="4800" dirty="0" err="1"/>
              <a:t>layer</a:t>
            </a:r>
            <a:endParaRPr lang="nl-NL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Write </a:t>
            </a:r>
            <a:r>
              <a:rPr lang="nl-NL" sz="4800" dirty="0" err="1"/>
              <a:t>Gherkin</a:t>
            </a:r>
            <a:r>
              <a:rPr lang="nl-NL" sz="4800" dirty="0"/>
              <a:t>…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nl-NL" sz="4800" dirty="0"/>
              <a:t>… </a:t>
            </a:r>
            <a:r>
              <a:rPr lang="nl-NL" sz="4800" dirty="0" err="1"/>
              <a:t>and</a:t>
            </a:r>
            <a:r>
              <a:rPr lang="nl-NL" sz="4800" dirty="0"/>
              <a:t> </a:t>
            </a:r>
            <a:r>
              <a:rPr lang="nl-NL" sz="4800" dirty="0" err="1"/>
              <a:t>nothing</a:t>
            </a:r>
            <a:r>
              <a:rPr lang="nl-NL" sz="4800" dirty="0"/>
              <a:t> </a:t>
            </a:r>
            <a:r>
              <a:rPr lang="nl-NL" sz="4800" dirty="0" err="1"/>
              <a:t>else</a:t>
            </a:r>
            <a:r>
              <a:rPr lang="nl-NL" sz="4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89450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2DC53A7A-9168-884F-B207-8E82FB6B74A9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16069129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F16BE65D-A8D8-1E4D-A0D8-3AC62EE6E7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551289"/>
            <a:ext cx="983932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Karate</a:t>
            </a:r>
            <a:endParaRPr lang="nl-NL" sz="3200" b="1" dirty="0"/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BDD in </a:t>
            </a:r>
            <a:r>
              <a:rPr lang="nl-NL" sz="3200" dirty="0" err="1"/>
              <a:t>one</a:t>
            </a:r>
            <a:r>
              <a:rPr lang="nl-NL" sz="3200" dirty="0"/>
              <a:t> </a:t>
            </a:r>
            <a:r>
              <a:rPr lang="nl-NL" sz="3200" dirty="0" err="1"/>
              <a:t>place</a:t>
            </a:r>
            <a:r>
              <a:rPr lang="nl-NL" sz="3200" dirty="0"/>
              <a:t> (</a:t>
            </a:r>
            <a:r>
              <a:rPr lang="nl-NL" sz="3200" dirty="0" err="1"/>
              <a:t>only</a:t>
            </a:r>
            <a:r>
              <a:rPr lang="nl-NL" sz="3200" dirty="0"/>
              <a:t> </a:t>
            </a:r>
            <a:r>
              <a:rPr lang="nl-NL" sz="3200" dirty="0" err="1"/>
              <a:t>Gherkin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readable</a:t>
            </a:r>
            <a:r>
              <a:rPr lang="nl-NL" sz="3200" dirty="0"/>
              <a:t> </a:t>
            </a:r>
            <a:r>
              <a:rPr lang="nl-NL" sz="3200" dirty="0" err="1"/>
              <a:t>integration</a:t>
            </a:r>
            <a:r>
              <a:rPr lang="nl-NL" sz="3200" dirty="0"/>
              <a:t> tests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if</a:t>
            </a:r>
            <a:r>
              <a:rPr lang="nl-NL" sz="3200" dirty="0"/>
              <a:t> </a:t>
            </a:r>
            <a:r>
              <a:rPr lang="nl-NL" sz="3200" dirty="0" err="1"/>
              <a:t>you</a:t>
            </a:r>
            <a:r>
              <a:rPr lang="nl-NL" sz="3200" dirty="0"/>
              <a:t> are </a:t>
            </a:r>
            <a:r>
              <a:rPr lang="nl-NL" sz="3200" dirty="0" err="1"/>
              <a:t>lucky</a:t>
            </a:r>
            <a:r>
              <a:rPr lang="nl-NL" sz="3200" dirty="0"/>
              <a:t>, no 'real' </a:t>
            </a:r>
            <a:r>
              <a:rPr lang="nl-NL" sz="3200" dirty="0" err="1"/>
              <a:t>programming</a:t>
            </a:r>
            <a:r>
              <a:rPr lang="nl-NL" sz="3200" dirty="0"/>
              <a:t> skills </a:t>
            </a:r>
            <a:r>
              <a:rPr lang="nl-NL" sz="3200" dirty="0" err="1"/>
              <a:t>required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no </a:t>
            </a:r>
            <a:r>
              <a:rPr lang="nl-NL" sz="3200" dirty="0" err="1"/>
              <a:t>back-end</a:t>
            </a:r>
            <a:r>
              <a:rPr lang="nl-NL" sz="3200" dirty="0"/>
              <a:t> code </a:t>
            </a:r>
            <a:r>
              <a:rPr lang="nl-NL" sz="3200" dirty="0" err="1"/>
              <a:t>required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for</a:t>
            </a:r>
            <a:r>
              <a:rPr lang="nl-NL" sz="3200" dirty="0"/>
              <a:t> complex stuff : javascript support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ability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call </a:t>
            </a:r>
            <a:r>
              <a:rPr lang="nl-NL" sz="3200" dirty="0" err="1"/>
              <a:t>java</a:t>
            </a:r>
            <a:r>
              <a:rPr lang="nl-NL" sz="3200" dirty="0"/>
              <a:t> classes (</a:t>
            </a:r>
            <a:r>
              <a:rPr lang="nl-NL" sz="3200" dirty="0" err="1"/>
              <a:t>utility</a:t>
            </a:r>
            <a:r>
              <a:rPr lang="nl-NL" sz="3200" dirty="0"/>
              <a:t> </a:t>
            </a:r>
            <a:r>
              <a:rPr lang="nl-NL" sz="3200" dirty="0" err="1"/>
              <a:t>libs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integration</a:t>
            </a:r>
            <a:r>
              <a:rPr lang="nl-NL" sz="3200" dirty="0"/>
              <a:t> </a:t>
            </a:r>
            <a:r>
              <a:rPr lang="nl-NL" sz="3200" dirty="0" err="1"/>
              <a:t>with</a:t>
            </a:r>
            <a:r>
              <a:rPr lang="nl-NL" sz="3200" dirty="0"/>
              <a:t> </a:t>
            </a:r>
            <a:r>
              <a:rPr lang="nl-NL" sz="3200" dirty="0" err="1"/>
              <a:t>Cucumber</a:t>
            </a:r>
            <a:r>
              <a:rPr lang="nl-NL" sz="3200" dirty="0"/>
              <a:t> </a:t>
            </a:r>
            <a:r>
              <a:rPr lang="nl-NL" sz="3200" dirty="0" err="1"/>
              <a:t>Reports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42882372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4041D99-0BEA-894B-AAE3-F94FACDCF1D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942975"/>
            <a:ext cx="9839325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Karate</a:t>
            </a:r>
            <a:endParaRPr lang="nl-NL" sz="3200" b="1" dirty="0"/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pretty</a:t>
            </a:r>
            <a:r>
              <a:rPr lang="nl-NL" sz="3200" dirty="0"/>
              <a:t> </a:t>
            </a:r>
            <a:r>
              <a:rPr lang="nl-NL" sz="3200" dirty="0" err="1"/>
              <a:t>quick</a:t>
            </a:r>
            <a:r>
              <a:rPr lang="nl-NL" sz="3200" dirty="0"/>
              <a:t> </a:t>
            </a:r>
            <a:r>
              <a:rPr lang="nl-NL" sz="3200" dirty="0" err="1"/>
              <a:t>developer</a:t>
            </a:r>
            <a:r>
              <a:rPr lang="nl-NL" sz="3200" dirty="0"/>
              <a:t> skills </a:t>
            </a:r>
            <a:r>
              <a:rPr lang="nl-NL" sz="3200" dirty="0" err="1"/>
              <a:t>become</a:t>
            </a:r>
            <a:r>
              <a:rPr lang="nl-NL" sz="3200" dirty="0"/>
              <a:t> </a:t>
            </a:r>
            <a:r>
              <a:rPr lang="nl-NL" sz="3200" dirty="0" err="1"/>
              <a:t>required</a:t>
            </a:r>
            <a:r>
              <a:rPr lang="nl-NL" sz="3200" dirty="0"/>
              <a:t>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managing </a:t>
            </a:r>
            <a:r>
              <a:rPr lang="nl-NL" sz="3200" dirty="0" err="1"/>
              <a:t>initial</a:t>
            </a:r>
            <a:r>
              <a:rPr lang="nl-NL" sz="3200" dirty="0"/>
              <a:t> test state </a:t>
            </a:r>
            <a:r>
              <a:rPr lang="nl-NL" sz="3200" dirty="0" err="1"/>
              <a:t>can</a:t>
            </a:r>
            <a:r>
              <a:rPr lang="nl-NL" sz="3200" dirty="0"/>
              <a:t> </a:t>
            </a:r>
            <a:r>
              <a:rPr lang="nl-NL" sz="3200" dirty="0" err="1"/>
              <a:t>be</a:t>
            </a:r>
            <a:r>
              <a:rPr lang="nl-NL" sz="3200" dirty="0"/>
              <a:t> complex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Cucumber</a:t>
            </a:r>
            <a:r>
              <a:rPr lang="nl-NL" sz="3200" dirty="0"/>
              <a:t> </a:t>
            </a:r>
            <a:r>
              <a:rPr lang="nl-NL" sz="3200" dirty="0" err="1"/>
              <a:t>Reports</a:t>
            </a:r>
            <a:r>
              <a:rPr lang="nl-NL" sz="3200" dirty="0"/>
              <a:t> </a:t>
            </a:r>
            <a:r>
              <a:rPr lang="nl-NL" sz="3200" dirty="0" err="1"/>
              <a:t>integration</a:t>
            </a:r>
            <a:r>
              <a:rPr lang="nl-NL" sz="3200" dirty="0"/>
              <a:t> </a:t>
            </a:r>
            <a:r>
              <a:rPr lang="nl-NL" sz="3200" dirty="0" err="1"/>
              <a:t>limited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it</a:t>
            </a:r>
            <a:r>
              <a:rPr lang="nl-NL" sz="3200" dirty="0"/>
              <a:t> does </a:t>
            </a:r>
            <a:r>
              <a:rPr lang="nl-NL" sz="3200" dirty="0" err="1"/>
              <a:t>not</a:t>
            </a:r>
            <a:r>
              <a:rPr lang="nl-NL" sz="3200" dirty="0"/>
              <a:t> </a:t>
            </a:r>
            <a:r>
              <a:rPr lang="nl-NL" sz="3200" dirty="0" err="1"/>
              <a:t>always</a:t>
            </a:r>
            <a:r>
              <a:rPr lang="nl-NL" sz="3200" dirty="0"/>
              <a:t> </a:t>
            </a:r>
            <a:r>
              <a:rPr lang="nl-NL" sz="3200" dirty="0" err="1"/>
              <a:t>work</a:t>
            </a:r>
            <a:r>
              <a:rPr lang="nl-NL" sz="3200" dirty="0"/>
              <a:t> as </a:t>
            </a:r>
            <a:r>
              <a:rPr lang="nl-NL" sz="3200" dirty="0" err="1"/>
              <a:t>expected</a:t>
            </a:r>
            <a:r>
              <a:rPr lang="nl-NL" sz="3200" dirty="0"/>
              <a:t> (as </a:t>
            </a:r>
            <a:r>
              <a:rPr lang="nl-NL" sz="3200" dirty="0" err="1"/>
              <a:t>example</a:t>
            </a:r>
            <a:r>
              <a:rPr lang="nl-NL" sz="3200" dirty="0"/>
              <a:t>: tags, </a:t>
            </a:r>
            <a:r>
              <a:rPr lang="nl-NL" sz="3200" dirty="0" err="1"/>
              <a:t>ignoring</a:t>
            </a:r>
            <a:r>
              <a:rPr lang="nl-NL" sz="3200" dirty="0"/>
              <a:t> features, ...) </a:t>
            </a:r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15255728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1619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D0DEB4A9-0C58-6444-8388-EE7FFFDE78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C1386A62-B26C-9B41-BE33-BB20CF6D10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452" y="742950"/>
            <a:ext cx="8297096" cy="5537410"/>
          </a:xfrm>
          <a:prstGeom prst="rect">
            <a:avLst/>
          </a:prstGeom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947452" y="1070401"/>
            <a:ext cx="82970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/>
              <a:t>Spring Cloud Contract</a:t>
            </a:r>
          </a:p>
        </p:txBody>
      </p:sp>
    </p:spTree>
    <p:extLst>
      <p:ext uri="{BB962C8B-B14F-4D97-AF65-F5344CB8AC3E}">
        <p14:creationId xmlns:p14="http://schemas.microsoft.com/office/powerpoint/2010/main" val="1568519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13B4E510-AEE7-F84A-A4C1-FCDBF88733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785402" y="471055"/>
            <a:ext cx="1123514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Spring Cloud Contract</a:t>
            </a:r>
          </a:p>
          <a:p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/>
              <a:t>Part of </a:t>
            </a:r>
            <a:r>
              <a:rPr lang="nl-NL" sz="4800" dirty="0" err="1"/>
              <a:t>umbrella</a:t>
            </a:r>
            <a:r>
              <a:rPr lang="nl-NL" sz="4800" dirty="0"/>
              <a:t> Spring Cloud project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/>
              <a:t>Focus on microservice </a:t>
            </a:r>
            <a:r>
              <a:rPr lang="nl-NL" sz="4800" dirty="0" err="1"/>
              <a:t>testability</a:t>
            </a:r>
            <a:endParaRPr lang="nl-NL" sz="4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Automated</a:t>
            </a:r>
            <a:r>
              <a:rPr lang="nl-NL" sz="4800" dirty="0"/>
              <a:t> </a:t>
            </a:r>
            <a:r>
              <a:rPr lang="nl-NL" sz="4800" dirty="0" err="1"/>
              <a:t>generation</a:t>
            </a:r>
            <a:r>
              <a:rPr lang="nl-NL" sz="4800" dirty="0"/>
              <a:t> of </a:t>
            </a:r>
            <a:r>
              <a:rPr lang="nl-NL" sz="4800" dirty="0" err="1"/>
              <a:t>integration</a:t>
            </a:r>
            <a:r>
              <a:rPr lang="nl-NL" sz="4800" dirty="0"/>
              <a:t> tests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Automated</a:t>
            </a:r>
            <a:r>
              <a:rPr lang="nl-NL" sz="4800" dirty="0"/>
              <a:t> </a:t>
            </a:r>
            <a:r>
              <a:rPr lang="nl-NL" sz="4800" dirty="0" err="1"/>
              <a:t>generation</a:t>
            </a:r>
            <a:r>
              <a:rPr lang="nl-NL" sz="4800" dirty="0"/>
              <a:t> of </a:t>
            </a:r>
            <a:r>
              <a:rPr lang="nl-NL" sz="4800" dirty="0" err="1"/>
              <a:t>stubs</a:t>
            </a:r>
            <a:r>
              <a:rPr lang="nl-NL" sz="4800" dirty="0"/>
              <a:t> </a:t>
            </a:r>
            <a:r>
              <a:rPr lang="nl-NL" sz="4800" dirty="0" err="1"/>
              <a:t>representing</a:t>
            </a:r>
            <a:r>
              <a:rPr lang="nl-NL" sz="4800" dirty="0"/>
              <a:t> </a:t>
            </a:r>
            <a:r>
              <a:rPr lang="nl-NL" sz="4800" dirty="0" err="1"/>
              <a:t>your</a:t>
            </a:r>
            <a:r>
              <a:rPr lang="nl-NL" sz="4800" dirty="0"/>
              <a:t> (micro)service </a:t>
            </a:r>
          </a:p>
        </p:txBody>
      </p:sp>
    </p:spTree>
    <p:extLst>
      <p:ext uri="{BB962C8B-B14F-4D97-AF65-F5344CB8AC3E}">
        <p14:creationId xmlns:p14="http://schemas.microsoft.com/office/powerpoint/2010/main" val="2283737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4CFB3487-23CD-2342-8C3F-4AB6E53680C4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1928828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4D0CDB8F-A54E-7F4B-A282-2AFFF48EA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12192000" cy="5715000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F229EFE1-1B03-0948-B027-78FEF1E762A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41F80E76-C6FB-0F49-9F02-A7FF83693F16}"/>
              </a:ext>
            </a:extLst>
          </p:cNvPr>
          <p:cNvSpPr txBox="1"/>
          <p:nvPr/>
        </p:nvSpPr>
        <p:spPr>
          <a:xfrm>
            <a:off x="573932" y="371475"/>
            <a:ext cx="1085606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GOAL:</a:t>
            </a:r>
          </a:p>
          <a:p>
            <a:endParaRPr lang="nl-NL" sz="4800" dirty="0"/>
          </a:p>
          <a:p>
            <a:r>
              <a:rPr lang="nl-NL" sz="4800" dirty="0" err="1"/>
              <a:t>Demonstrating</a:t>
            </a:r>
            <a:r>
              <a:rPr lang="nl-NL" sz="4800" dirty="0"/>
              <a:t> </a:t>
            </a:r>
            <a:r>
              <a:rPr lang="nl-NL" sz="4800" dirty="0" err="1"/>
              <a:t>how</a:t>
            </a:r>
            <a:r>
              <a:rPr lang="nl-NL" sz="4800" dirty="0"/>
              <a:t> easy </a:t>
            </a:r>
            <a:r>
              <a:rPr lang="nl-NL" sz="4800" dirty="0" err="1"/>
              <a:t>it</a:t>
            </a:r>
            <a:r>
              <a:rPr lang="nl-NL" sz="4800" dirty="0"/>
              <a:t> </a:t>
            </a:r>
            <a:r>
              <a:rPr lang="nl-NL" sz="4800" dirty="0" err="1"/>
              <a:t>can</a:t>
            </a:r>
            <a:r>
              <a:rPr lang="nl-NL" sz="4800" dirty="0"/>
              <a:t> </a:t>
            </a:r>
            <a:r>
              <a:rPr lang="nl-NL" sz="4800" dirty="0" err="1"/>
              <a:t>be</a:t>
            </a:r>
            <a:r>
              <a:rPr lang="nl-NL" sz="4800" dirty="0"/>
              <a:t> </a:t>
            </a:r>
            <a:r>
              <a:rPr lang="nl-NL" sz="4800" dirty="0" err="1"/>
              <a:t>to</a:t>
            </a:r>
            <a:r>
              <a:rPr lang="nl-NL" sz="4800" dirty="0"/>
              <a:t> get </a:t>
            </a:r>
            <a:r>
              <a:rPr lang="nl-NL" sz="4800" dirty="0" err="1"/>
              <a:t>your</a:t>
            </a:r>
            <a:r>
              <a:rPr lang="nl-NL" sz="4800" dirty="0"/>
              <a:t> REST API </a:t>
            </a:r>
            <a:r>
              <a:rPr lang="nl-NL" sz="4800" dirty="0" err="1"/>
              <a:t>covered</a:t>
            </a:r>
            <a:r>
              <a:rPr lang="nl-NL" sz="4800" dirty="0"/>
              <a:t>. </a:t>
            </a:r>
            <a:r>
              <a:rPr lang="nl-NL" sz="4800" dirty="0" err="1"/>
              <a:t>From</a:t>
            </a:r>
            <a:r>
              <a:rPr lang="nl-NL" sz="4800" dirty="0"/>
              <a:t> </a:t>
            </a:r>
            <a:r>
              <a:rPr lang="nl-NL" sz="4800" dirty="0" err="1"/>
              <a:t>writing</a:t>
            </a:r>
            <a:r>
              <a:rPr lang="nl-NL" sz="4800" dirty="0"/>
              <a:t> </a:t>
            </a:r>
            <a:r>
              <a:rPr lang="nl-NL" sz="4800" dirty="0" err="1"/>
              <a:t>your</a:t>
            </a:r>
            <a:r>
              <a:rPr lang="nl-NL" sz="4800" dirty="0"/>
              <a:t> </a:t>
            </a:r>
            <a:r>
              <a:rPr lang="nl-NL" sz="4800" dirty="0" err="1"/>
              <a:t>own</a:t>
            </a:r>
            <a:r>
              <a:rPr lang="nl-NL" sz="4800" dirty="0"/>
              <a:t> </a:t>
            </a:r>
            <a:r>
              <a:rPr lang="nl-NL" sz="4800" dirty="0" err="1"/>
              <a:t>integration</a:t>
            </a:r>
            <a:r>
              <a:rPr lang="nl-NL" sz="4800" dirty="0"/>
              <a:t> tests </a:t>
            </a:r>
            <a:r>
              <a:rPr lang="nl-NL" sz="4800" dirty="0" err="1"/>
              <a:t>to</a:t>
            </a:r>
            <a:r>
              <a:rPr lang="nl-NL" sz="4800" dirty="0"/>
              <a:t>…</a:t>
            </a:r>
          </a:p>
          <a:p>
            <a:endParaRPr lang="nl-NL" sz="4800" dirty="0"/>
          </a:p>
          <a:p>
            <a:r>
              <a:rPr lang="nl-NL" sz="4800" dirty="0"/>
              <a:t>… </a:t>
            </a:r>
            <a:r>
              <a:rPr lang="nl-NL" sz="4800" i="1" u="sng" dirty="0"/>
              <a:t>automatic </a:t>
            </a:r>
            <a:r>
              <a:rPr lang="nl-NL" sz="4800" i="1" u="sng" dirty="0" err="1"/>
              <a:t>integration</a:t>
            </a:r>
            <a:r>
              <a:rPr lang="nl-NL" sz="4800" i="1" u="sng" dirty="0"/>
              <a:t> test </a:t>
            </a:r>
            <a:r>
              <a:rPr lang="nl-NL" sz="4800" i="1" u="sng" dirty="0" err="1"/>
              <a:t>genera</a:t>
            </a:r>
            <a:r>
              <a:rPr lang="nl-NL" sz="4800" i="1" u="sng" dirty="0" err="1">
                <a:solidFill>
                  <a:schemeClr val="bg1"/>
                </a:solidFill>
              </a:rPr>
              <a:t>tion</a:t>
            </a:r>
            <a:r>
              <a:rPr lang="nl-NL" sz="4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83129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B8CF4522-97B4-3E4E-A185-0E921523B3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152A5055-E8AE-2C4D-8A49-AB5ED11C9A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55" y="1917583"/>
            <a:ext cx="2850242" cy="163830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5EFA00EF-DA36-AC40-AE8B-3BE0ABA5C8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8089" y="514592"/>
            <a:ext cx="1765300" cy="1765300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14C19779-166A-054B-AD33-0EAD4B0133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0" y="56655"/>
            <a:ext cx="2540000" cy="1638300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4B5B94C3-4333-2243-8DAE-650B32F21F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21" y="71354"/>
            <a:ext cx="2921000" cy="2120900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1AC5A5BA-AF66-324C-9FC9-5232F80758A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666" y="23445"/>
            <a:ext cx="2019300" cy="1485900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C5ECF604-D85A-6A4F-8AF4-5A178E6358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256" y="1793283"/>
            <a:ext cx="2540000" cy="1905000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ED92C0F3-09BB-DA47-B95D-E847EF589A7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3876" y="2420317"/>
            <a:ext cx="1587500" cy="1447800"/>
          </a:xfrm>
          <a:prstGeom prst="rect">
            <a:avLst/>
          </a:prstGeom>
        </p:spPr>
      </p:pic>
      <p:pic>
        <p:nvPicPr>
          <p:cNvPr id="21" name="Afbeelding 20">
            <a:extLst>
              <a:ext uri="{FF2B5EF4-FFF2-40B4-BE49-F238E27FC236}">
                <a16:creationId xmlns:a16="http://schemas.microsoft.com/office/drawing/2014/main" id="{E8D30E96-FC94-B947-92E1-C43D568A823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8527" y="3570529"/>
            <a:ext cx="3175000" cy="1778000"/>
          </a:xfrm>
          <a:prstGeom prst="rect">
            <a:avLst/>
          </a:prstGeom>
        </p:spPr>
      </p:pic>
      <p:pic>
        <p:nvPicPr>
          <p:cNvPr id="23" name="Afbeelding 22">
            <a:extLst>
              <a:ext uri="{FF2B5EF4-FFF2-40B4-BE49-F238E27FC236}">
                <a16:creationId xmlns:a16="http://schemas.microsoft.com/office/drawing/2014/main" id="{4D8E08E4-D1CC-954D-AA86-54149760917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123" y="337580"/>
            <a:ext cx="4064000" cy="3822700"/>
          </a:xfrm>
          <a:prstGeom prst="rect">
            <a:avLst/>
          </a:prstGeom>
        </p:spPr>
      </p:pic>
      <p:pic>
        <p:nvPicPr>
          <p:cNvPr id="25" name="Afbeelding 24">
            <a:extLst>
              <a:ext uri="{FF2B5EF4-FFF2-40B4-BE49-F238E27FC236}">
                <a16:creationId xmlns:a16="http://schemas.microsoft.com/office/drawing/2014/main" id="{5E6838D5-A16E-8042-9FA6-AA1C0160457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975" y="4679982"/>
            <a:ext cx="3175000" cy="1892300"/>
          </a:xfrm>
          <a:prstGeom prst="rect">
            <a:avLst/>
          </a:prstGeom>
        </p:spPr>
      </p:pic>
      <p:pic>
        <p:nvPicPr>
          <p:cNvPr id="27" name="Afbeelding 26">
            <a:extLst>
              <a:ext uri="{FF2B5EF4-FFF2-40B4-BE49-F238E27FC236}">
                <a16:creationId xmlns:a16="http://schemas.microsoft.com/office/drawing/2014/main" id="{2BF06155-22B9-6545-8C37-44DD850D2C7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146" y="5334529"/>
            <a:ext cx="1612900" cy="1143000"/>
          </a:xfrm>
          <a:prstGeom prst="rect">
            <a:avLst/>
          </a:prstGeom>
        </p:spPr>
      </p:pic>
      <p:pic>
        <p:nvPicPr>
          <p:cNvPr id="29" name="Afbeelding 28">
            <a:extLst>
              <a:ext uri="{FF2B5EF4-FFF2-40B4-BE49-F238E27FC236}">
                <a16:creationId xmlns:a16="http://schemas.microsoft.com/office/drawing/2014/main" id="{9DA3A7D4-5B18-B347-92C7-EAA813477D6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865" y="3276541"/>
            <a:ext cx="2438400" cy="1930400"/>
          </a:xfrm>
          <a:prstGeom prst="rect">
            <a:avLst/>
          </a:prstGeom>
        </p:spPr>
      </p:pic>
      <p:pic>
        <p:nvPicPr>
          <p:cNvPr id="31" name="Afbeelding 30">
            <a:extLst>
              <a:ext uri="{FF2B5EF4-FFF2-40B4-BE49-F238E27FC236}">
                <a16:creationId xmlns:a16="http://schemas.microsoft.com/office/drawing/2014/main" id="{0A275C8B-8559-AC4B-A9C0-26E56B6CFBA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95" y="4799452"/>
            <a:ext cx="1905000" cy="1435100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F4292C6E-968F-AA45-BF07-CE69B748DCF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297" y="5029729"/>
            <a:ext cx="15240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2366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B8CF4522-97B4-3E4E-A185-0E921523B3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476250" y="109567"/>
            <a:ext cx="1146810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Spring Cloud Contract</a:t>
            </a:r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your</a:t>
            </a:r>
            <a:r>
              <a:rPr lang="nl-NL" sz="3200" dirty="0"/>
              <a:t> </a:t>
            </a:r>
            <a:r>
              <a:rPr lang="nl-NL" sz="3200" dirty="0" err="1"/>
              <a:t>customers</a:t>
            </a:r>
            <a:r>
              <a:rPr lang="nl-NL" sz="3200" dirty="0"/>
              <a:t>/</a:t>
            </a:r>
            <a:r>
              <a:rPr lang="nl-NL" sz="3200" dirty="0" err="1"/>
              <a:t>clients</a:t>
            </a:r>
            <a:r>
              <a:rPr lang="nl-NL" sz="3200" dirty="0"/>
              <a:t> </a:t>
            </a:r>
            <a:r>
              <a:rPr lang="nl-NL" sz="3200" dirty="0" err="1"/>
              <a:t>can</a:t>
            </a:r>
            <a:r>
              <a:rPr lang="nl-NL" sz="3200" dirty="0"/>
              <a:t> help </a:t>
            </a:r>
            <a:r>
              <a:rPr lang="nl-NL" sz="3200" dirty="0" err="1"/>
              <a:t>define</a:t>
            </a:r>
            <a:r>
              <a:rPr lang="nl-NL" sz="3200" dirty="0"/>
              <a:t> </a:t>
            </a:r>
            <a:r>
              <a:rPr lang="nl-NL" sz="3200" dirty="0" err="1"/>
              <a:t>the</a:t>
            </a:r>
            <a:r>
              <a:rPr lang="nl-NL" sz="3200" dirty="0"/>
              <a:t> </a:t>
            </a:r>
            <a:r>
              <a:rPr lang="nl-NL" sz="3200" dirty="0" err="1"/>
              <a:t>behavior</a:t>
            </a:r>
            <a:r>
              <a:rPr lang="nl-NL" sz="3200" dirty="0"/>
              <a:t> of </a:t>
            </a:r>
            <a:r>
              <a:rPr lang="nl-NL" sz="3200" dirty="0" err="1"/>
              <a:t>your</a:t>
            </a:r>
            <a:r>
              <a:rPr lang="nl-NL" sz="3200" dirty="0"/>
              <a:t> service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automatic </a:t>
            </a:r>
            <a:r>
              <a:rPr lang="nl-NL" sz="3200" dirty="0" err="1"/>
              <a:t>generation</a:t>
            </a:r>
            <a:r>
              <a:rPr lang="nl-NL" b="1" dirty="0"/>
              <a:t> </a:t>
            </a:r>
            <a:r>
              <a:rPr lang="nl-NL" sz="3200" dirty="0"/>
              <a:t>of REST API tests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automatic </a:t>
            </a:r>
            <a:r>
              <a:rPr lang="nl-NL" sz="3200" dirty="0" err="1"/>
              <a:t>stub</a:t>
            </a:r>
            <a:r>
              <a:rPr lang="nl-NL" sz="3200" dirty="0"/>
              <a:t> </a:t>
            </a:r>
            <a:r>
              <a:rPr lang="nl-NL" sz="3200" dirty="0" err="1"/>
              <a:t>generation</a:t>
            </a:r>
            <a:r>
              <a:rPr lang="nl-NL" sz="3200" dirty="0"/>
              <a:t> (</a:t>
            </a:r>
            <a:r>
              <a:rPr lang="nl-NL" sz="3200" dirty="0" err="1"/>
              <a:t>Wiremock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no more </a:t>
            </a:r>
            <a:r>
              <a:rPr lang="nl-NL" sz="3200" dirty="0" err="1"/>
              <a:t>refactoring</a:t>
            </a:r>
            <a:r>
              <a:rPr lang="nl-NL" sz="3200" dirty="0"/>
              <a:t> </a:t>
            </a:r>
            <a:r>
              <a:rPr lang="nl-NL" sz="3200" dirty="0" err="1"/>
              <a:t>required</a:t>
            </a:r>
            <a:r>
              <a:rPr lang="nl-NL" sz="3200" dirty="0"/>
              <a:t> of </a:t>
            </a:r>
            <a:r>
              <a:rPr lang="nl-NL" sz="3200" dirty="0" err="1"/>
              <a:t>your</a:t>
            </a:r>
            <a:r>
              <a:rPr lang="nl-NL" sz="3200" dirty="0"/>
              <a:t> </a:t>
            </a:r>
          </a:p>
          <a:p>
            <a:pPr lvl="1"/>
            <a:r>
              <a:rPr lang="nl-NL" sz="3200" dirty="0" err="1"/>
              <a:t>integration</a:t>
            </a:r>
            <a:r>
              <a:rPr lang="nl-NL" sz="3200" dirty="0"/>
              <a:t> tests </a:t>
            </a:r>
            <a:r>
              <a:rPr lang="nl-NL" sz="3200" dirty="0" err="1"/>
              <a:t>when</a:t>
            </a:r>
            <a:r>
              <a:rPr lang="nl-NL" sz="3200" dirty="0"/>
              <a:t> REST API changes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 </a:t>
            </a:r>
            <a:r>
              <a:rPr lang="nl-NL" sz="3200" dirty="0" err="1"/>
              <a:t>stub</a:t>
            </a:r>
            <a:r>
              <a:rPr lang="nl-NL" sz="3200" dirty="0"/>
              <a:t> runner </a:t>
            </a:r>
            <a:r>
              <a:rPr lang="nl-NL" sz="3200" dirty="0" err="1"/>
              <a:t>for</a:t>
            </a:r>
            <a:r>
              <a:rPr lang="nl-NL" sz="3200" dirty="0"/>
              <a:t> </a:t>
            </a:r>
            <a:r>
              <a:rPr lang="nl-NL" sz="3200" dirty="0" err="1"/>
              <a:t>mocking</a:t>
            </a:r>
            <a:r>
              <a:rPr lang="nl-NL" sz="3200" dirty="0"/>
              <a:t> </a:t>
            </a:r>
            <a:r>
              <a:rPr lang="nl-NL" sz="3200" dirty="0" err="1"/>
              <a:t>dependencies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support </a:t>
            </a:r>
            <a:r>
              <a:rPr lang="nl-NL" sz="3200" dirty="0" err="1"/>
              <a:t>for</a:t>
            </a:r>
            <a:r>
              <a:rPr lang="nl-NL" sz="3200" dirty="0"/>
              <a:t> messaging </a:t>
            </a:r>
            <a:r>
              <a:rPr lang="nl-NL" sz="3200" dirty="0" err="1"/>
              <a:t>APIs</a:t>
            </a:r>
            <a:r>
              <a:rPr lang="nl-NL" sz="3200" dirty="0"/>
              <a:t> as well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powerful</a:t>
            </a:r>
            <a:r>
              <a:rPr lang="nl-NL" sz="3200" dirty="0"/>
              <a:t> </a:t>
            </a:r>
            <a:r>
              <a:rPr lang="nl-NL" sz="3200" dirty="0" err="1"/>
              <a:t>coding</a:t>
            </a:r>
            <a:r>
              <a:rPr lang="nl-NL" sz="3200" dirty="0"/>
              <a:t> options in contract</a:t>
            </a:r>
            <a:endParaRPr lang="nl-NL" sz="3200" b="1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F2437B0-2297-B64A-9677-A3A8641366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174" y="2709624"/>
            <a:ext cx="2955925" cy="221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270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447675" y="614392"/>
            <a:ext cx="114681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Spring Cloud Contract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all</a:t>
            </a:r>
            <a:r>
              <a:rPr lang="nl-NL" sz="3200" dirty="0"/>
              <a:t> </a:t>
            </a:r>
            <a:r>
              <a:rPr lang="nl-NL" sz="3200" dirty="0" err="1"/>
              <a:t>mocking</a:t>
            </a:r>
            <a:r>
              <a:rPr lang="nl-NL" sz="3200" dirty="0"/>
              <a:t> in </a:t>
            </a:r>
            <a:r>
              <a:rPr lang="nl-NL" sz="3200" dirty="0" err="1"/>
              <a:t>one</a:t>
            </a:r>
            <a:r>
              <a:rPr lang="nl-NL" sz="3200" dirty="0"/>
              <a:t> </a:t>
            </a:r>
            <a:r>
              <a:rPr lang="nl-NL" sz="3200" dirty="0" err="1"/>
              <a:t>place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</a:t>
            </a:r>
            <a:r>
              <a:rPr lang="nl-NL" sz="3200" dirty="0"/>
              <a:t> </a:t>
            </a:r>
            <a:r>
              <a:rPr lang="nl-NL" sz="3200" dirty="0" err="1"/>
              <a:t>may</a:t>
            </a:r>
            <a:r>
              <a:rPr lang="nl-NL" sz="3200" dirty="0"/>
              <a:t> </a:t>
            </a:r>
            <a:r>
              <a:rPr lang="nl-NL" sz="3200" dirty="0" err="1"/>
              <a:t>need</a:t>
            </a:r>
            <a:r>
              <a:rPr lang="nl-NL" sz="3200" dirty="0"/>
              <a:t> multiple base test class </a:t>
            </a:r>
            <a:r>
              <a:rPr lang="nl-NL" sz="3200" dirty="0" err="1"/>
              <a:t>implementations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only</a:t>
            </a:r>
            <a:r>
              <a:rPr lang="nl-NL" sz="3200" dirty="0"/>
              <a:t> </a:t>
            </a:r>
            <a:r>
              <a:rPr lang="nl-NL" sz="3200" dirty="0" err="1"/>
              <a:t>one</a:t>
            </a:r>
            <a:r>
              <a:rPr lang="nl-NL" sz="3200" dirty="0"/>
              <a:t> test mode </a:t>
            </a:r>
            <a:r>
              <a:rPr lang="nl-NL" sz="3200" dirty="0" err="1"/>
              <a:t>supported</a:t>
            </a:r>
            <a:r>
              <a:rPr lang="nl-NL" sz="3200" dirty="0"/>
              <a:t> per project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compatibility</a:t>
            </a:r>
            <a:r>
              <a:rPr lang="nl-NL" sz="3200" dirty="0"/>
              <a:t> issues </a:t>
            </a:r>
            <a:r>
              <a:rPr lang="nl-NL" sz="3200" dirty="0" err="1"/>
              <a:t>with</a:t>
            </a:r>
            <a:r>
              <a:rPr lang="nl-NL" sz="3200" dirty="0"/>
              <a:t> rest-</a:t>
            </a:r>
            <a:r>
              <a:rPr lang="nl-NL" sz="3200" dirty="0" err="1"/>
              <a:t>assured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versioning</a:t>
            </a:r>
            <a:r>
              <a:rPr lang="nl-NL" sz="3200" dirty="0"/>
              <a:t> issues </a:t>
            </a:r>
            <a:r>
              <a:rPr lang="nl-NL" sz="3200" dirty="0" err="1"/>
              <a:t>with</a:t>
            </a:r>
            <a:r>
              <a:rPr lang="nl-NL" sz="3200" dirty="0"/>
              <a:t> </a:t>
            </a:r>
            <a:r>
              <a:rPr lang="nl-NL" sz="3200" dirty="0" err="1"/>
              <a:t>dependencies</a:t>
            </a:r>
            <a:r>
              <a:rPr lang="nl-NL" sz="3200" dirty="0"/>
              <a:t> in </a:t>
            </a:r>
            <a:r>
              <a:rPr lang="nl-NL" sz="3200" dirty="0" err="1"/>
              <a:t>the</a:t>
            </a:r>
            <a:r>
              <a:rPr lang="nl-NL" sz="3200" dirty="0"/>
              <a:t> Spring BOM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a </a:t>
            </a:r>
            <a:r>
              <a:rPr lang="nl-NL" sz="3200" dirty="0" err="1"/>
              <a:t>buy</a:t>
            </a:r>
            <a:r>
              <a:rPr lang="nl-NL" sz="3200" dirty="0"/>
              <a:t>-in </a:t>
            </a:r>
            <a:r>
              <a:rPr lang="nl-NL" sz="3200" dirty="0" err="1"/>
              <a:t>into</a:t>
            </a:r>
            <a:r>
              <a:rPr lang="nl-NL" sz="3200" dirty="0"/>
              <a:t> Spring</a:t>
            </a:r>
            <a:endParaRPr lang="nl-NL" sz="3200" b="1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14EADF1-D210-D144-98CF-7DE773465EC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228689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4192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CF1561A2-376E-1D4A-94CB-4C622B45F3F6}"/>
              </a:ext>
            </a:extLst>
          </p:cNvPr>
          <p:cNvSpPr/>
          <p:nvPr/>
        </p:nvSpPr>
        <p:spPr>
          <a:xfrm>
            <a:off x="484907" y="2797617"/>
            <a:ext cx="108896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nl-NL" sz="4800" b="1" dirty="0" err="1"/>
              <a:t>Questions</a:t>
            </a:r>
            <a:r>
              <a:rPr lang="nl-NL" sz="4800" b="1" dirty="0"/>
              <a:t>?</a:t>
            </a:r>
          </a:p>
          <a:p>
            <a:endParaRPr lang="nl-NL" sz="4800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AC9F4037-12E1-D945-B322-A44F3823088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042986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hoek 2">
            <a:extLst>
              <a:ext uri="{FF2B5EF4-FFF2-40B4-BE49-F238E27FC236}">
                <a16:creationId xmlns:a16="http://schemas.microsoft.com/office/drawing/2014/main" id="{CF1561A2-376E-1D4A-94CB-4C622B45F3F6}"/>
              </a:ext>
            </a:extLst>
          </p:cNvPr>
          <p:cNvSpPr/>
          <p:nvPr/>
        </p:nvSpPr>
        <p:spPr>
          <a:xfrm>
            <a:off x="471488" y="1177855"/>
            <a:ext cx="11249024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4800" b="1" dirty="0" err="1"/>
              <a:t>Useful</a:t>
            </a:r>
            <a:r>
              <a:rPr lang="nl-NL" sz="4800" b="1" dirty="0"/>
              <a:t> links:</a:t>
            </a:r>
          </a:p>
          <a:p>
            <a:endParaRPr lang="nl-NL" sz="2000" dirty="0">
              <a:hlinkClick r:id="rId3"/>
            </a:endParaRPr>
          </a:p>
          <a:p>
            <a:r>
              <a:rPr lang="nl-NL" sz="2000" dirty="0">
                <a:hlinkClick r:id="rId3"/>
              </a:rPr>
              <a:t>https://p-bitbucket.nl.eu.abnamro.com:7999/projects/COESD/repos/devcon2019</a:t>
            </a:r>
            <a:endParaRPr lang="nl-NL" sz="2000" dirty="0"/>
          </a:p>
          <a:p>
            <a:endParaRPr lang="nl-NL" sz="2000" b="1" dirty="0"/>
          </a:p>
          <a:p>
            <a:r>
              <a:rPr lang="nl-NL" sz="2000" dirty="0">
                <a:hlinkClick r:id="rId4"/>
              </a:rPr>
              <a:t>https://p-bitbucket.nl.eu.abnamro.com:7999/projects/COESD/repos/test-examples-jee</a:t>
            </a:r>
            <a:endParaRPr lang="nl-NL" sz="2000" dirty="0"/>
          </a:p>
          <a:p>
            <a:r>
              <a:rPr lang="nl-NL" sz="2000" dirty="0">
                <a:hlinkClick r:id="rId5"/>
              </a:rPr>
              <a:t>https://p-bitbucket.nl.eu.abnamro.com:7999/projects/COESD/repos/test-examples-springboot</a:t>
            </a:r>
            <a:endParaRPr lang="nl-NL" sz="2000" dirty="0"/>
          </a:p>
          <a:p>
            <a:r>
              <a:rPr lang="nl-NL" sz="2000" dirty="0">
                <a:hlinkClick r:id="rId6"/>
              </a:rPr>
              <a:t>https://p-bitbucket.nl.eu.abnamro.com:7999/projects/COESD/repos/test-examples-resteasy</a:t>
            </a:r>
            <a:endParaRPr lang="nl-NL" sz="2000" dirty="0"/>
          </a:p>
          <a:p>
            <a:r>
              <a:rPr lang="nl-NL" sz="2000" dirty="0">
                <a:hlinkClick r:id="rId7"/>
              </a:rPr>
              <a:t>https://p-bitbucket.nl.eu.abnamro.com:7999/projects/COESD/repos/test-example-springboot-webflux</a:t>
            </a:r>
            <a:endParaRPr lang="nl-NL" sz="2000" dirty="0"/>
          </a:p>
          <a:p>
            <a:endParaRPr lang="nl-NL" sz="2000" b="1" dirty="0"/>
          </a:p>
          <a:p>
            <a:r>
              <a:rPr lang="nl-NL" sz="2000" dirty="0">
                <a:hlinkClick r:id="rId8"/>
              </a:rPr>
              <a:t>https://p-bitbucket.nl.eu.abnamro.com:7999/projects/COESD/repos/qcon-refactoring</a:t>
            </a:r>
            <a:endParaRPr lang="nl-NL" sz="2000" dirty="0"/>
          </a:p>
          <a:p>
            <a:r>
              <a:rPr lang="nl-NL" sz="2000" dirty="0">
                <a:hlinkClick r:id="rId8"/>
              </a:rPr>
              <a:t>https://p-bitbucket.nl.eu.abnamro.com:7999/projects/COESD/repos/qcon-solid</a:t>
            </a:r>
            <a:endParaRPr lang="nl-NL" sz="2000" b="1" dirty="0"/>
          </a:p>
          <a:p>
            <a:endParaRPr lang="nl-NL" sz="2000" b="1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077ED02-04A1-3D4D-AAF9-9809DD2D401A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987217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F0F45931-6785-7048-9C26-CD27C8CC18F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B38D5973-B689-784E-B7D0-8518FF8E9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035" y="955964"/>
            <a:ext cx="5411929" cy="259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954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AA858-6AB4-0042-802D-F9F62A9F1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910" y="973956"/>
            <a:ext cx="2442232" cy="915035"/>
          </a:xfrm>
        </p:spPr>
        <p:txBody>
          <a:bodyPr>
            <a:noAutofit/>
          </a:bodyPr>
          <a:lstStyle/>
          <a:p>
            <a:pPr algn="ctr"/>
            <a:r>
              <a:rPr lang="en-US" sz="4000"/>
              <a:t>Monday 4</a:t>
            </a:r>
            <a:r>
              <a:rPr lang="en-US" sz="4000" baseline="30000"/>
              <a:t>th</a:t>
            </a:r>
            <a:r>
              <a:rPr lang="en-US" sz="4000"/>
              <a:t> Nov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DC55DF-75DC-854C-9B72-A6BB561CE646}"/>
              </a:ext>
            </a:extLst>
          </p:cNvPr>
          <p:cNvSpPr txBox="1"/>
          <p:nvPr/>
        </p:nvSpPr>
        <p:spPr>
          <a:xfrm>
            <a:off x="672708" y="370187"/>
            <a:ext cx="284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DevCon </a:t>
            </a:r>
            <a:r>
              <a:rPr lang="en-US" err="1"/>
              <a:t>programme</a:t>
            </a:r>
            <a:r>
              <a:rPr lang="en-US"/>
              <a:t> for </a:t>
            </a:r>
          </a:p>
        </p:txBody>
      </p:sp>
      <p:pic>
        <p:nvPicPr>
          <p:cNvPr id="3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7490CA05-901E-4158-8EFF-165C44DAC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4234" y="31918"/>
            <a:ext cx="8067638" cy="682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4420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8310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468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7579F706-A700-044B-BDAA-B680929B05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12" y="-81280"/>
            <a:ext cx="12354802" cy="6939280"/>
          </a:xfrm>
          <a:prstGeom prst="rect">
            <a:avLst/>
          </a:prstGeom>
          <a:noFill/>
          <a:effectLst>
            <a:outerShdw dist="50800" dir="5400000" algn="ctr" rotWithShape="0">
              <a:srgbClr val="000000"/>
            </a:outerShdw>
          </a:effectLst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176337" y="3135421"/>
            <a:ext cx="9839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800" b="1" dirty="0"/>
              <a:t>Jersey Test Framework</a:t>
            </a:r>
          </a:p>
        </p:txBody>
      </p:sp>
    </p:spTree>
    <p:extLst>
      <p:ext uri="{BB962C8B-B14F-4D97-AF65-F5344CB8AC3E}">
        <p14:creationId xmlns:p14="http://schemas.microsoft.com/office/powerpoint/2010/main" val="1627880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86437359-46A6-A140-A327-817945D9AE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657225" y="305068"/>
            <a:ext cx="11049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Jersey Test Framework</a:t>
            </a:r>
          </a:p>
          <a:p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Developed</a:t>
            </a:r>
            <a:r>
              <a:rPr lang="nl-NL" sz="4800" dirty="0"/>
              <a:t> </a:t>
            </a:r>
            <a:r>
              <a:rPr lang="nl-NL" sz="4800" dirty="0" err="1"/>
              <a:t>by</a:t>
            </a:r>
            <a:r>
              <a:rPr lang="nl-NL" sz="4800" dirty="0"/>
              <a:t> Jersey </a:t>
            </a:r>
            <a:r>
              <a:rPr lang="nl-NL" sz="4800" dirty="0" err="1"/>
              <a:t>originally</a:t>
            </a:r>
            <a:r>
              <a:rPr lang="nl-NL" sz="4800" dirty="0"/>
              <a:t> as </a:t>
            </a:r>
            <a:r>
              <a:rPr lang="nl-NL" sz="4800" dirty="0" err="1"/>
              <a:t>internal</a:t>
            </a:r>
            <a:r>
              <a:rPr lang="nl-NL" sz="4800" dirty="0"/>
              <a:t> test tool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/>
              <a:t>support </a:t>
            </a:r>
            <a:r>
              <a:rPr lang="nl-NL" sz="4800" dirty="0" err="1"/>
              <a:t>for</a:t>
            </a:r>
            <a:r>
              <a:rPr lang="nl-NL" sz="4800" dirty="0"/>
              <a:t> multiple (</a:t>
            </a:r>
            <a:r>
              <a:rPr lang="nl-NL" sz="4800" dirty="0" err="1"/>
              <a:t>embedded</a:t>
            </a:r>
            <a:r>
              <a:rPr lang="nl-NL" sz="4800" dirty="0"/>
              <a:t>) containers</a:t>
            </a:r>
            <a:endParaRPr lang="nl-NL" sz="4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4800" dirty="0" err="1"/>
              <a:t>able</a:t>
            </a:r>
            <a:r>
              <a:rPr lang="nl-NL" sz="4800" dirty="0"/>
              <a:t> </a:t>
            </a:r>
            <a:r>
              <a:rPr lang="nl-NL" sz="4800" dirty="0" err="1"/>
              <a:t>to</a:t>
            </a:r>
            <a:r>
              <a:rPr lang="nl-NL" sz="4800" dirty="0"/>
              <a:t> run </a:t>
            </a:r>
            <a:r>
              <a:rPr lang="nl-NL" sz="4800" dirty="0" err="1"/>
              <a:t>against</a:t>
            </a:r>
            <a:r>
              <a:rPr lang="nl-NL" sz="4800" dirty="0"/>
              <a:t> </a:t>
            </a:r>
            <a:r>
              <a:rPr lang="nl-NL" sz="4800" dirty="0" err="1"/>
              <a:t>any</a:t>
            </a:r>
            <a:r>
              <a:rPr lang="nl-NL" sz="4800" dirty="0"/>
              <a:t> </a:t>
            </a:r>
            <a:r>
              <a:rPr lang="nl-NL" sz="4800" dirty="0" err="1"/>
              <a:t>external</a:t>
            </a:r>
            <a:r>
              <a:rPr lang="nl-NL" sz="4800" dirty="0"/>
              <a:t> container</a:t>
            </a:r>
          </a:p>
          <a:p>
            <a:endParaRPr lang="nl-NL" sz="3200" b="1" dirty="0"/>
          </a:p>
        </p:txBody>
      </p:sp>
    </p:spTree>
    <p:extLst>
      <p:ext uri="{BB962C8B-B14F-4D97-AF65-F5344CB8AC3E}">
        <p14:creationId xmlns:p14="http://schemas.microsoft.com/office/powerpoint/2010/main" val="4108190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vak 2">
            <a:extLst>
              <a:ext uri="{FF2B5EF4-FFF2-40B4-BE49-F238E27FC236}">
                <a16:creationId xmlns:a16="http://schemas.microsoft.com/office/drawing/2014/main" id="{F4BE55E7-4A8D-5F40-A634-C0B05FA4B965}"/>
              </a:ext>
            </a:extLst>
          </p:cNvPr>
          <p:cNvSpPr txBox="1"/>
          <p:nvPr/>
        </p:nvSpPr>
        <p:spPr>
          <a:xfrm>
            <a:off x="785446" y="2828835"/>
            <a:ext cx="10621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7200" b="1" dirty="0">
                <a:solidFill>
                  <a:schemeClr val="bg1"/>
                </a:solidFill>
              </a:rPr>
              <a:t>CODING EXAMPLE</a:t>
            </a:r>
          </a:p>
        </p:txBody>
      </p:sp>
    </p:spTree>
    <p:extLst>
      <p:ext uri="{BB962C8B-B14F-4D97-AF65-F5344CB8AC3E}">
        <p14:creationId xmlns:p14="http://schemas.microsoft.com/office/powerpoint/2010/main" val="62634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48DC840A-716C-3148-89D4-786F9E13906D}"/>
              </a:ext>
            </a:extLst>
          </p:cNvPr>
          <p:cNvSpPr txBox="1"/>
          <p:nvPr/>
        </p:nvSpPr>
        <p:spPr>
          <a:xfrm>
            <a:off x="1256665" y="465802"/>
            <a:ext cx="9839325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b="1" dirty="0"/>
              <a:t>Jersey Test</a:t>
            </a:r>
          </a:p>
          <a:p>
            <a:endParaRPr lang="nl-NL" sz="3200" b="1" dirty="0"/>
          </a:p>
          <a:p>
            <a:r>
              <a:rPr lang="nl-NL" sz="3200" b="1" dirty="0"/>
              <a:t>Pros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very</a:t>
            </a:r>
            <a:r>
              <a:rPr lang="nl-NL" sz="3200" dirty="0"/>
              <a:t> </a:t>
            </a:r>
            <a:r>
              <a:rPr lang="nl-NL" sz="3200" dirty="0" err="1"/>
              <a:t>fast</a:t>
            </a:r>
            <a:r>
              <a:rPr lang="nl-NL" sz="3200" dirty="0"/>
              <a:t> </a:t>
            </a:r>
            <a:r>
              <a:rPr lang="nl-NL" sz="3200" dirty="0" err="1"/>
              <a:t>execution</a:t>
            </a:r>
            <a:r>
              <a:rPr lang="nl-NL" sz="3200" dirty="0"/>
              <a:t> </a:t>
            </a:r>
            <a:r>
              <a:rPr lang="nl-NL" sz="3200" dirty="0" err="1"/>
              <a:t>times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simple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program</a:t>
            </a:r>
          </a:p>
          <a:p>
            <a:endParaRPr lang="nl-NL" sz="3200" b="1" dirty="0"/>
          </a:p>
          <a:p>
            <a:r>
              <a:rPr lang="nl-NL" sz="3200" b="1" dirty="0" err="1"/>
              <a:t>Cons</a:t>
            </a:r>
            <a:endParaRPr lang="nl-NL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based</a:t>
            </a:r>
            <a:r>
              <a:rPr lang="nl-NL" sz="3200" dirty="0"/>
              <a:t> on Junit4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you</a:t>
            </a:r>
            <a:r>
              <a:rPr lang="nl-NL" sz="3200" dirty="0"/>
              <a:t> </a:t>
            </a:r>
            <a:r>
              <a:rPr lang="nl-NL" sz="3200" dirty="0" err="1"/>
              <a:t>need</a:t>
            </a:r>
            <a:r>
              <a:rPr lang="nl-NL" sz="3200" dirty="0"/>
              <a:t> </a:t>
            </a:r>
            <a:r>
              <a:rPr lang="nl-NL" sz="3200" dirty="0" err="1"/>
              <a:t>to</a:t>
            </a:r>
            <a:r>
              <a:rPr lang="nl-NL" sz="3200" dirty="0"/>
              <a:t> </a:t>
            </a:r>
            <a:r>
              <a:rPr lang="nl-NL" sz="3200" dirty="0" err="1"/>
              <a:t>extend</a:t>
            </a:r>
            <a:r>
              <a:rPr lang="nl-NL" sz="3200" dirty="0"/>
              <a:t> </a:t>
            </a:r>
            <a:r>
              <a:rPr lang="nl-NL" sz="3200" dirty="0" err="1"/>
              <a:t>JerseyTest</a:t>
            </a:r>
            <a:endParaRPr lang="nl-NL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/>
              <a:t>no full CDI support (at </a:t>
            </a:r>
            <a:r>
              <a:rPr lang="nl-NL" sz="3200" dirty="0" err="1"/>
              <a:t>least</a:t>
            </a:r>
            <a:r>
              <a:rPr lang="nl-NL" sz="3200" dirty="0"/>
              <a:t> </a:t>
            </a:r>
            <a:r>
              <a:rPr lang="nl-NL" sz="3200" dirty="0" err="1"/>
              <a:t>not</a:t>
            </a:r>
            <a:r>
              <a:rPr lang="nl-NL" sz="3200" dirty="0"/>
              <a:t> without a </a:t>
            </a:r>
            <a:r>
              <a:rPr lang="nl-NL" sz="3200" dirty="0" err="1"/>
              <a:t>fight</a:t>
            </a:r>
            <a:r>
              <a:rPr lang="nl-NL" sz="32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NL" sz="3200" dirty="0" err="1"/>
              <a:t>not</a:t>
            </a:r>
            <a:r>
              <a:rPr lang="nl-NL" sz="3200" dirty="0"/>
              <a:t> a </a:t>
            </a:r>
            <a:r>
              <a:rPr lang="nl-NL" sz="3200" dirty="0" err="1"/>
              <a:t>production</a:t>
            </a:r>
            <a:r>
              <a:rPr lang="nl-NL" sz="3200" dirty="0"/>
              <a:t> like </a:t>
            </a:r>
            <a:r>
              <a:rPr lang="nl-NL" sz="3200" dirty="0" err="1"/>
              <a:t>application</a:t>
            </a:r>
            <a:r>
              <a:rPr lang="nl-NL" sz="3200" dirty="0"/>
              <a:t> container</a:t>
            </a: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486215FF-E124-F440-8682-F737C3DEFB6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83818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8D6519FB-8378-5B40-A6AA-0332F6CC6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77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6516</TotalTime>
  <Words>713</Words>
  <Application>Microsoft Macintosh PowerPoint</Application>
  <PresentationFormat>Breedbeeld</PresentationFormat>
  <Paragraphs>155</Paragraphs>
  <Slides>38</Slides>
  <Notes>9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38</vt:i4>
      </vt:variant>
    </vt:vector>
  </HeadingPairs>
  <TitlesOfParts>
    <vt:vector size="43" baseType="lpstr">
      <vt:lpstr>Arial</vt:lpstr>
      <vt:lpstr>Bauhaus 93</vt:lpstr>
      <vt:lpstr>Calibri</vt:lpstr>
      <vt:lpstr>Calibri Light</vt:lpstr>
      <vt:lpstr>Office Theme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Monday 4th Nov</vt:lpstr>
      <vt:lpstr>PowerPoint-presentatie</vt:lpstr>
    </vt:vector>
  </TitlesOfParts>
  <Company>ABN AMRO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Janssen</dc:creator>
  <cp:lastModifiedBy>Roger Janssen</cp:lastModifiedBy>
  <cp:revision>94</cp:revision>
  <dcterms:created xsi:type="dcterms:W3CDTF">2018-10-16T08:16:42Z</dcterms:created>
  <dcterms:modified xsi:type="dcterms:W3CDTF">2019-10-30T06:46:14Z</dcterms:modified>
</cp:coreProperties>
</file>

<file path=docProps/thumbnail.jpeg>
</file>